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91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95" autoAdjust="0"/>
    <p:restoredTop sz="95768" autoAdjust="0"/>
  </p:normalViewPr>
  <p:slideViewPr>
    <p:cSldViewPr snapToGrid="0">
      <p:cViewPr varScale="1">
        <p:scale>
          <a:sx n="161" d="100"/>
          <a:sy n="161" d="100"/>
        </p:scale>
        <p:origin x="288" y="144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D911E5E-6197-7848-99A5-8C8627D1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2325600" cy="6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Obrázek 1">
            <a:extLst>
              <a:ext uri="{FF2B5EF4-FFF2-40B4-BE49-F238E27FC236}">
                <a16:creationId xmlns:a16="http://schemas.microsoft.com/office/drawing/2014/main" id="{7A558590-3D19-6C48-A2E2-AA968579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0F2C13CE-A0CC-E748-B805-EB1352FB7D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3DA34264-82BA-334B-A52D-7C7E390753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2325600" cy="6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62FAE87C-EBEA-6046-B188-17A3FDF54E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2325600" cy="6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FF2AF076-03BF-A840-9AC6-67D6A53082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2325600" cy="6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3" cy="3240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logo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97000" y="2618763"/>
            <a:ext cx="5598000" cy="162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7" name="Obrázek 1">
            <a:extLst>
              <a:ext uri="{FF2B5EF4-FFF2-40B4-BE49-F238E27FC236}">
                <a16:creationId xmlns:a16="http://schemas.microsoft.com/office/drawing/2014/main" id="{CFFDD51A-A9F8-FE4E-B3A4-730012EB1A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8" name="Obrázek 1">
            <a:extLst>
              <a:ext uri="{FF2B5EF4-FFF2-40B4-BE49-F238E27FC236}">
                <a16:creationId xmlns:a16="http://schemas.microsoft.com/office/drawing/2014/main" id="{B8CF8514-A699-7446-A004-D53B6C058A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1">
            <a:extLst>
              <a:ext uri="{FF2B5EF4-FFF2-40B4-BE49-F238E27FC236}">
                <a16:creationId xmlns:a16="http://schemas.microsoft.com/office/drawing/2014/main" id="{56972E37-6C79-104E-9A2E-0A7D6AE76D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1">
            <a:extLst>
              <a:ext uri="{FF2B5EF4-FFF2-40B4-BE49-F238E27FC236}">
                <a16:creationId xmlns:a16="http://schemas.microsoft.com/office/drawing/2014/main" id="{7BC10773-D561-EC40-B870-2EB7E6832C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2" name="Obrázek 1">
            <a:extLst>
              <a:ext uri="{FF2B5EF4-FFF2-40B4-BE49-F238E27FC236}">
                <a16:creationId xmlns:a16="http://schemas.microsoft.com/office/drawing/2014/main" id="{AAC051C2-3678-DC41-8EFB-F28692213E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Obrázek 1">
            <a:extLst>
              <a:ext uri="{FF2B5EF4-FFF2-40B4-BE49-F238E27FC236}">
                <a16:creationId xmlns:a16="http://schemas.microsoft.com/office/drawing/2014/main" id="{0354C595-25A7-D342-992D-A47A315A96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6" name="Obrázek 1">
            <a:extLst>
              <a:ext uri="{FF2B5EF4-FFF2-40B4-BE49-F238E27FC236}">
                <a16:creationId xmlns:a16="http://schemas.microsoft.com/office/drawing/2014/main" id="{8CCE2A48-C459-CA4C-978D-0CE03EA53F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Obrázek 1">
            <a:extLst>
              <a:ext uri="{FF2B5EF4-FFF2-40B4-BE49-F238E27FC236}">
                <a16:creationId xmlns:a16="http://schemas.microsoft.com/office/drawing/2014/main" id="{B8E44221-4107-1D4F-ACA7-8A5430625C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5200" y="6127200"/>
            <a:ext cx="1119272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DAF3088-3E4D-9845-B71B-E817345CD8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dirty="0">
                <a:effectLst/>
                <a:ea typeface="Calibri" panose="020F0502020204030204" pitchFamily="34" charset="0"/>
              </a:rPr>
              <a:t>PhD </a:t>
            </a:r>
            <a:r>
              <a:rPr lang="cs-CZ" sz="3800" dirty="0" err="1">
                <a:effectLst/>
                <a:ea typeface="Calibri" panose="020F0502020204030204" pitchFamily="34" charset="0"/>
              </a:rPr>
              <a:t>Students</a:t>
            </a:r>
            <a:r>
              <a:rPr lang="cs-CZ" sz="3800" dirty="0">
                <a:effectLst/>
                <a:ea typeface="Calibri" panose="020F0502020204030204" pitchFamily="34" charset="0"/>
              </a:rPr>
              <a:t> and </a:t>
            </a:r>
            <a:r>
              <a:rPr lang="cs-CZ" sz="3800" dirty="0" err="1">
                <a:effectLst/>
                <a:ea typeface="Calibri" panose="020F0502020204030204" pitchFamily="34" charset="0"/>
              </a:rPr>
              <a:t>the</a:t>
            </a:r>
            <a:r>
              <a:rPr lang="cs-CZ" sz="3800" dirty="0">
                <a:effectLst/>
                <a:ea typeface="Calibri" panose="020F0502020204030204" pitchFamily="34" charset="0"/>
              </a:rPr>
              <a:t> Campus Library: </a:t>
            </a:r>
            <a:br>
              <a:rPr lang="cs-CZ" sz="3800" dirty="0">
                <a:effectLst/>
                <a:ea typeface="Calibri" panose="020F0502020204030204" pitchFamily="34" charset="0"/>
              </a:rPr>
            </a:br>
            <a:r>
              <a:rPr lang="cs-CZ" sz="3800" dirty="0">
                <a:effectLst/>
                <a:ea typeface="Calibri" panose="020F0502020204030204" pitchFamily="34" charset="0"/>
              </a:rPr>
              <a:t>Research Support </a:t>
            </a:r>
            <a:r>
              <a:rPr lang="cs-CZ" sz="3800" dirty="0" err="1">
                <a:effectLst/>
                <a:ea typeface="Calibri" panose="020F0502020204030204" pitchFamily="34" charset="0"/>
              </a:rPr>
              <a:t>Services</a:t>
            </a:r>
            <a:b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sz="1800" b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Lukáš Plch</a:t>
            </a:r>
            <a:endParaRPr lang="cs-CZ" b="0" dirty="0">
              <a:solidFill>
                <a:schemeClr val="tx1"/>
              </a:solidFill>
            </a:endParaRP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E64515CE-7EA8-4302-A1C9-CA96858DF2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/>
          <a:p>
            <a:r>
              <a:rPr lang="cs-CZ" dirty="0"/>
              <a:t>Management of UCB</a:t>
            </a:r>
          </a:p>
        </p:txBody>
      </p:sp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A9C44D5-B933-463B-9821-88550C86BA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7D071CE-D30F-409E-A4CC-FB382AF4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Advanced</a:t>
            </a:r>
            <a:r>
              <a:rPr lang="cs-CZ" dirty="0"/>
              <a:t> support &amp; and </a:t>
            </a:r>
            <a:r>
              <a:rPr lang="cs-CZ" dirty="0" err="1"/>
              <a:t>education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06E09E8-C04C-4E24-AF55-07FA41513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Systematic/scoping reviews: search strategies &amp; deduplication</a:t>
            </a:r>
          </a:p>
          <a:p>
            <a:pPr>
              <a:lnSpc>
                <a:spcPct val="150000"/>
              </a:lnSpc>
            </a:pPr>
            <a:r>
              <a:rPr lang="en-US" dirty="0"/>
              <a:t>Interlibrary loan (ILL) &amp; document delivery</a:t>
            </a:r>
          </a:p>
          <a:p>
            <a:pPr>
              <a:lnSpc>
                <a:spcPct val="150000"/>
              </a:lnSpc>
            </a:pPr>
            <a:r>
              <a:rPr lang="en-US" dirty="0"/>
              <a:t>Tailored workshops for research groups</a:t>
            </a:r>
          </a:p>
          <a:p>
            <a:pPr>
              <a:lnSpc>
                <a:spcPct val="150000"/>
              </a:lnSpc>
            </a:pPr>
            <a:r>
              <a:rPr lang="cs-CZ" dirty="0"/>
              <a:t>Face-to-face and online </a:t>
            </a:r>
            <a:r>
              <a:rPr lang="cs-CZ" dirty="0" err="1"/>
              <a:t>lectures</a:t>
            </a:r>
            <a:endParaRPr lang="cs-CZ" dirty="0"/>
          </a:p>
          <a:p>
            <a:pPr marL="72000" indent="0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1114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0FD7377-155F-4973-B59A-ABD8424760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C1E4ED9-B8D3-49F2-83E8-CB732269D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4369" y="2346540"/>
            <a:ext cx="6423262" cy="1764352"/>
          </a:xfrm>
        </p:spPr>
        <p:txBody>
          <a:bodyPr/>
          <a:lstStyle/>
          <a:p>
            <a:pPr marL="72000" indent="0" algn="ctr">
              <a:lnSpc>
                <a:spcPct val="150000"/>
              </a:lnSpc>
              <a:buNone/>
            </a:pPr>
            <a:r>
              <a:rPr lang="cs-CZ" sz="3800" dirty="0" err="1"/>
              <a:t>Thank</a:t>
            </a:r>
            <a:r>
              <a:rPr lang="cs-CZ" sz="3800" dirty="0"/>
              <a:t> </a:t>
            </a:r>
            <a:r>
              <a:rPr lang="cs-CZ" sz="3800" dirty="0" err="1"/>
              <a:t>you</a:t>
            </a:r>
            <a:r>
              <a:rPr lang="cs-CZ" sz="3800" dirty="0"/>
              <a:t> </a:t>
            </a:r>
            <a:r>
              <a:rPr lang="cs-CZ" sz="3800" dirty="0" err="1"/>
              <a:t>for</a:t>
            </a:r>
            <a:r>
              <a:rPr lang="cs-CZ" sz="3800" dirty="0"/>
              <a:t> </a:t>
            </a:r>
            <a:r>
              <a:rPr lang="cs-CZ" sz="3800" dirty="0" err="1"/>
              <a:t>your</a:t>
            </a:r>
            <a:r>
              <a:rPr lang="cs-CZ" sz="3800" dirty="0"/>
              <a:t> </a:t>
            </a:r>
            <a:r>
              <a:rPr lang="cs-CZ" sz="3800" dirty="0" err="1"/>
              <a:t>attention</a:t>
            </a:r>
            <a:endParaRPr lang="cs-CZ" sz="3800" dirty="0"/>
          </a:p>
          <a:p>
            <a:pPr marL="72000" indent="0" algn="ctr">
              <a:lnSpc>
                <a:spcPct val="150000"/>
              </a:lnSpc>
              <a:buNone/>
            </a:pPr>
            <a:r>
              <a:rPr lang="cs-CZ" sz="3800" dirty="0" err="1"/>
              <a:t>Questions</a:t>
            </a:r>
            <a:r>
              <a:rPr lang="cs-CZ" sz="3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33282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FA01425-2E2F-453E-A8B7-BB56287DEC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3E936D2-9E9D-40ED-BA5C-1EC3F2588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 Libraries at a glance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0663C4C5-FCFA-4CFA-9BE1-4CA6BEEFE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Decentralized network (no single central library)</a:t>
            </a:r>
            <a:r>
              <a:rPr lang="cs-CZ" dirty="0"/>
              <a:t> – </a:t>
            </a:r>
            <a:r>
              <a:rPr lang="en-US" dirty="0"/>
              <a:t>one registration works across MU</a:t>
            </a:r>
          </a:p>
          <a:p>
            <a:pPr>
              <a:lnSpc>
                <a:spcPct val="150000"/>
              </a:lnSpc>
            </a:pPr>
            <a:r>
              <a:rPr lang="en-US" dirty="0"/>
              <a:t>Search print &amp; e-resources via MU Catalogue and Discovery</a:t>
            </a:r>
          </a:p>
          <a:p>
            <a:pPr>
              <a:lnSpc>
                <a:spcPct val="150000"/>
              </a:lnSpc>
            </a:pPr>
            <a:r>
              <a:rPr lang="en-US" dirty="0"/>
              <a:t>Use your MU ID card (ISIC/employee card) as your library card</a:t>
            </a:r>
          </a:p>
          <a:p>
            <a:pPr>
              <a:lnSpc>
                <a:spcPct val="150000"/>
              </a:lnSpc>
            </a:pPr>
            <a:r>
              <a:rPr lang="en-US" dirty="0"/>
              <a:t>Return items on time</a:t>
            </a:r>
            <a:r>
              <a:rPr lang="cs-CZ" dirty="0"/>
              <a:t> </a:t>
            </a:r>
            <a:r>
              <a:rPr lang="cs-CZ" dirty="0">
                <a:sym typeface="Wingdings" panose="05000000000000000000" pitchFamily="2" charset="2"/>
              </a:rPr>
              <a:t>, </a:t>
            </a:r>
            <a:r>
              <a:rPr lang="en-US" dirty="0"/>
              <a:t>loan rules differ by library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104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6417EE2-979B-42D3-BE37-0AB4A18B0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42A33B8-FF28-4731-BA1F-0FF23E9E6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Getting</a:t>
            </a:r>
            <a:r>
              <a:rPr lang="cs-CZ" dirty="0"/>
              <a:t> </a:t>
            </a:r>
            <a:r>
              <a:rPr lang="cs-CZ" dirty="0" err="1"/>
              <a:t>started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Campus Library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30C8947-1BD6-4C1F-8454-064B4F8BA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err="1"/>
              <a:t>We</a:t>
            </a:r>
            <a:r>
              <a:rPr lang="cs-CZ" dirty="0"/>
              <a:t> are open 8 </a:t>
            </a:r>
            <a:r>
              <a:rPr lang="cs-CZ" dirty="0" err="1"/>
              <a:t>am</a:t>
            </a:r>
            <a:r>
              <a:rPr lang="cs-CZ" dirty="0"/>
              <a:t> - 9 </a:t>
            </a:r>
            <a:r>
              <a:rPr lang="cs-CZ" dirty="0" err="1"/>
              <a:t>pm</a:t>
            </a:r>
            <a:r>
              <a:rPr lang="cs-CZ" dirty="0"/>
              <a:t> (Mon-</a:t>
            </a:r>
            <a:r>
              <a:rPr lang="cs-CZ" dirty="0" err="1"/>
              <a:t>Fri</a:t>
            </a:r>
            <a:r>
              <a:rPr lang="cs-CZ" dirty="0"/>
              <a:t>)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9 </a:t>
            </a:r>
            <a:r>
              <a:rPr lang="cs-CZ" dirty="0" err="1"/>
              <a:t>am</a:t>
            </a:r>
            <a:r>
              <a:rPr lang="cs-CZ" dirty="0"/>
              <a:t> – 5pm (</a:t>
            </a:r>
            <a:r>
              <a:rPr lang="cs-CZ" dirty="0" err="1"/>
              <a:t>Sat</a:t>
            </a:r>
            <a:r>
              <a:rPr lang="cs-CZ" dirty="0"/>
              <a:t>-Sun)</a:t>
            </a:r>
          </a:p>
          <a:p>
            <a:pPr>
              <a:lnSpc>
                <a:spcPct val="150000"/>
              </a:lnSpc>
            </a:pPr>
            <a:r>
              <a:rPr lang="en-US" dirty="0"/>
              <a:t>Register online with your UČO and primary password</a:t>
            </a:r>
          </a:p>
          <a:p>
            <a:pPr>
              <a:lnSpc>
                <a:spcPct val="150000"/>
              </a:lnSpc>
            </a:pPr>
            <a:r>
              <a:rPr lang="en-US" dirty="0"/>
              <a:t>Set up remote access to e-resources (off‑campus access)</a:t>
            </a:r>
          </a:p>
          <a:p>
            <a:pPr>
              <a:lnSpc>
                <a:spcPct val="150000"/>
              </a:lnSpc>
            </a:pPr>
            <a:r>
              <a:rPr lang="en-US" dirty="0"/>
              <a:t>Find your study spaces, printing/scanning, Wi‑Fi</a:t>
            </a:r>
          </a:p>
          <a:p>
            <a:pPr>
              <a:lnSpc>
                <a:spcPct val="150000"/>
              </a:lnSpc>
            </a:pPr>
            <a:r>
              <a:rPr lang="en-US" dirty="0"/>
              <a:t>Bookmark your faculty library page and contacts</a:t>
            </a:r>
            <a:endParaRPr lang="cs-CZ" dirty="0"/>
          </a:p>
          <a:p>
            <a:pPr marL="72000" indent="0">
              <a:lnSpc>
                <a:spcPct val="150000"/>
              </a:lnSpc>
              <a:buNone/>
            </a:pP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957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FAE3E73-1582-4DE8-AFE3-FFE4E2227C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D48B2AA-BE1D-40BB-861C-964C3E31B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Finding</a:t>
            </a:r>
            <a:r>
              <a:rPr lang="cs-CZ" dirty="0"/>
              <a:t> </a:t>
            </a:r>
            <a:r>
              <a:rPr lang="cs-CZ" dirty="0" err="1"/>
              <a:t>literature</a:t>
            </a:r>
            <a:r>
              <a:rPr lang="cs-CZ" dirty="0"/>
              <a:t> </a:t>
            </a:r>
            <a:r>
              <a:rPr lang="cs-CZ" dirty="0" err="1"/>
              <a:t>faster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2D582E4-890F-499A-8838-876F91C34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/>
              <a:t>Discovery.muni.cz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articles</a:t>
            </a:r>
            <a:r>
              <a:rPr lang="cs-CZ" dirty="0"/>
              <a:t>, e‑</a:t>
            </a:r>
            <a:r>
              <a:rPr lang="cs-CZ" dirty="0" err="1"/>
              <a:t>books</a:t>
            </a:r>
            <a:r>
              <a:rPr lang="cs-CZ" dirty="0"/>
              <a:t>, </a:t>
            </a:r>
            <a:r>
              <a:rPr lang="cs-CZ" dirty="0" err="1"/>
              <a:t>journals</a:t>
            </a:r>
            <a:r>
              <a:rPr lang="cs-CZ" dirty="0"/>
              <a:t> </a:t>
            </a:r>
            <a:r>
              <a:rPr lang="cs-CZ" dirty="0" err="1"/>
              <a:t>across</a:t>
            </a:r>
            <a:r>
              <a:rPr lang="cs-CZ" dirty="0"/>
              <a:t> MU</a:t>
            </a:r>
          </a:p>
          <a:p>
            <a:pPr>
              <a:lnSpc>
                <a:spcPct val="150000"/>
              </a:lnSpc>
            </a:pPr>
            <a:r>
              <a:rPr lang="cs-CZ" dirty="0"/>
              <a:t>Subject </a:t>
            </a:r>
            <a:r>
              <a:rPr lang="cs-CZ" dirty="0" err="1"/>
              <a:t>databases</a:t>
            </a:r>
            <a:r>
              <a:rPr lang="cs-CZ" dirty="0"/>
              <a:t> (</a:t>
            </a:r>
            <a:r>
              <a:rPr lang="cs-CZ" dirty="0" err="1"/>
              <a:t>discipline‑specific</a:t>
            </a:r>
            <a:r>
              <a:rPr lang="cs-CZ" dirty="0"/>
              <a:t>) and </a:t>
            </a:r>
            <a:r>
              <a:rPr lang="cs-CZ" dirty="0" err="1"/>
              <a:t>journal</a:t>
            </a:r>
            <a:r>
              <a:rPr lang="cs-CZ" dirty="0"/>
              <a:t> </a:t>
            </a:r>
            <a:r>
              <a:rPr lang="cs-CZ" dirty="0" err="1"/>
              <a:t>platforms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Journal </a:t>
            </a:r>
            <a:r>
              <a:rPr lang="cs-CZ" dirty="0" err="1"/>
              <a:t>finder</a:t>
            </a:r>
            <a:r>
              <a:rPr lang="cs-CZ" dirty="0"/>
              <a:t>: </a:t>
            </a:r>
            <a:r>
              <a:rPr lang="cs-CZ" dirty="0" err="1"/>
              <a:t>check</a:t>
            </a:r>
            <a:r>
              <a:rPr lang="cs-CZ" dirty="0"/>
              <a:t> e‑</a:t>
            </a:r>
            <a:r>
              <a:rPr lang="cs-CZ" dirty="0" err="1"/>
              <a:t>access</a:t>
            </a:r>
            <a:r>
              <a:rPr lang="cs-CZ" dirty="0"/>
              <a:t> to 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titles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 err="1"/>
              <a:t>Consultations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search</a:t>
            </a:r>
            <a:r>
              <a:rPr lang="cs-CZ" dirty="0"/>
              <a:t> </a:t>
            </a:r>
            <a:r>
              <a:rPr lang="cs-CZ" dirty="0" err="1"/>
              <a:t>strategies</a:t>
            </a:r>
            <a:r>
              <a:rPr lang="cs-CZ" dirty="0"/>
              <a:t> and </a:t>
            </a:r>
            <a:r>
              <a:rPr lang="cs-CZ" dirty="0" err="1"/>
              <a:t>alerts</a:t>
            </a:r>
            <a:endParaRPr lang="cs-CZ" dirty="0"/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077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BEE429B-9A21-4049-BD01-56F9B83FA9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4073914-46DB-42B5-9755-E6A43F489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Reference </a:t>
            </a:r>
            <a:r>
              <a:rPr lang="cs-CZ" dirty="0" err="1"/>
              <a:t>managers</a:t>
            </a:r>
            <a:r>
              <a:rPr lang="cs-CZ" dirty="0"/>
              <a:t> &amp; </a:t>
            </a:r>
            <a:r>
              <a:rPr lang="cs-CZ" dirty="0" err="1"/>
              <a:t>citing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6238469-FD01-43A3-B69E-62D496931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err="1"/>
              <a:t>Zotero</a:t>
            </a:r>
            <a:r>
              <a:rPr lang="cs-CZ" dirty="0"/>
              <a:t>, </a:t>
            </a:r>
            <a:r>
              <a:rPr lang="cs-CZ" dirty="0" err="1"/>
              <a:t>Mendeley</a:t>
            </a:r>
            <a:r>
              <a:rPr lang="cs-CZ" dirty="0"/>
              <a:t> (</a:t>
            </a:r>
            <a:r>
              <a:rPr lang="cs-CZ" dirty="0" err="1"/>
              <a:t>workshops</a:t>
            </a:r>
            <a:r>
              <a:rPr lang="cs-CZ" dirty="0"/>
              <a:t> &amp; </a:t>
            </a:r>
            <a:r>
              <a:rPr lang="cs-CZ" dirty="0" err="1"/>
              <a:t>quick</a:t>
            </a:r>
            <a:r>
              <a:rPr lang="cs-CZ" dirty="0"/>
              <a:t>‑start </a:t>
            </a:r>
            <a:r>
              <a:rPr lang="cs-CZ" dirty="0" err="1"/>
              <a:t>guides</a:t>
            </a:r>
            <a:r>
              <a:rPr lang="cs-CZ" dirty="0"/>
              <a:t>)</a:t>
            </a:r>
          </a:p>
          <a:p>
            <a:pPr>
              <a:lnSpc>
                <a:spcPct val="150000"/>
              </a:lnSpc>
            </a:pPr>
            <a:r>
              <a:rPr lang="cs-CZ" dirty="0" err="1"/>
              <a:t>Keep</a:t>
            </a:r>
            <a:r>
              <a:rPr lang="cs-CZ" dirty="0"/>
              <a:t> </a:t>
            </a:r>
            <a:r>
              <a:rPr lang="cs-CZ" dirty="0" err="1"/>
              <a:t>libraries</a:t>
            </a:r>
            <a:r>
              <a:rPr lang="cs-CZ" dirty="0"/>
              <a:t> </a:t>
            </a:r>
            <a:r>
              <a:rPr lang="cs-CZ" dirty="0" err="1"/>
              <a:t>organized</a:t>
            </a:r>
            <a:r>
              <a:rPr lang="cs-CZ" dirty="0"/>
              <a:t>; cite </a:t>
            </a:r>
            <a:r>
              <a:rPr lang="cs-CZ" dirty="0" err="1"/>
              <a:t>while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write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 err="1"/>
              <a:t>Citation</a:t>
            </a:r>
            <a:r>
              <a:rPr lang="cs-CZ" dirty="0"/>
              <a:t> </a:t>
            </a:r>
            <a:r>
              <a:rPr lang="cs-CZ" dirty="0" err="1"/>
              <a:t>styles</a:t>
            </a:r>
            <a:r>
              <a:rPr lang="cs-CZ" dirty="0"/>
              <a:t> &amp; </a:t>
            </a:r>
            <a:r>
              <a:rPr lang="cs-CZ" dirty="0" err="1"/>
              <a:t>academic</a:t>
            </a:r>
            <a:r>
              <a:rPr lang="cs-CZ" dirty="0"/>
              <a:t> integrity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3226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662741A-72D8-4123-9D90-30799DFBE6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B817C93-9033-4544-8D6B-EAD2C811B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Publishing</a:t>
            </a:r>
            <a:r>
              <a:rPr lang="cs-CZ" dirty="0"/>
              <a:t> &amp; Open Access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D0364E2-7A43-4891-ACA7-E07AA6F68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84187"/>
            <a:ext cx="10753200" cy="413999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Choosing journals &amp; understanding peer review</a:t>
            </a:r>
          </a:p>
          <a:p>
            <a:pPr>
              <a:lnSpc>
                <a:spcPct val="150000"/>
              </a:lnSpc>
            </a:pPr>
            <a:r>
              <a:rPr lang="en-US" dirty="0"/>
              <a:t>Open Access routes; compliance with funder/publisher policies</a:t>
            </a:r>
          </a:p>
          <a:p>
            <a:pPr>
              <a:lnSpc>
                <a:spcPct val="150000"/>
              </a:lnSpc>
            </a:pPr>
            <a:r>
              <a:rPr lang="en-US" dirty="0"/>
              <a:t>Support with APCs/agreements where applicable</a:t>
            </a:r>
          </a:p>
          <a:p>
            <a:pPr>
              <a:lnSpc>
                <a:spcPct val="150000"/>
              </a:lnSpc>
            </a:pPr>
            <a:r>
              <a:rPr lang="en-US" dirty="0"/>
              <a:t>Institutional repository &amp; author rights guidance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2419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9237299-E64F-4D80-85CC-025F67B1C2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06DE7FC-B46F-44B0-B49E-4BC4F5097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Introduction</a:t>
            </a:r>
            <a:r>
              <a:rPr lang="cs-CZ" dirty="0"/>
              <a:t> to FAIR data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44BFA95B-28F4-4540-8969-348E6BA4A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FAIR data: </a:t>
            </a:r>
            <a:r>
              <a:rPr lang="cs-CZ" dirty="0" err="1"/>
              <a:t>documentation</a:t>
            </a:r>
            <a:r>
              <a:rPr lang="cs-CZ" dirty="0"/>
              <a:t>, metadata, </a:t>
            </a:r>
            <a:r>
              <a:rPr lang="cs-CZ" dirty="0" err="1"/>
              <a:t>licences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/>
              <a:t>Data Management </a:t>
            </a:r>
            <a:r>
              <a:rPr lang="cs-CZ" dirty="0" err="1"/>
              <a:t>Plans</a:t>
            </a:r>
            <a:r>
              <a:rPr lang="cs-CZ" dirty="0"/>
              <a:t> (</a:t>
            </a:r>
            <a:r>
              <a:rPr lang="cs-CZ" dirty="0" err="1"/>
              <a:t>DMPs</a:t>
            </a:r>
            <a:r>
              <a:rPr lang="cs-CZ" dirty="0"/>
              <a:t>): </a:t>
            </a:r>
            <a:r>
              <a:rPr lang="cs-CZ" dirty="0" err="1"/>
              <a:t>templates</a:t>
            </a:r>
            <a:r>
              <a:rPr lang="cs-CZ" dirty="0"/>
              <a:t> &amp; </a:t>
            </a:r>
            <a:r>
              <a:rPr lang="cs-CZ" dirty="0" err="1"/>
              <a:t>reviews</a:t>
            </a:r>
            <a:endParaRPr lang="cs-CZ" dirty="0"/>
          </a:p>
          <a:p>
            <a:pPr>
              <a:lnSpc>
                <a:spcPct val="150000"/>
              </a:lnSpc>
            </a:pPr>
            <a:r>
              <a:rPr lang="cs-CZ" dirty="0" err="1"/>
              <a:t>Choosing</a:t>
            </a:r>
            <a:r>
              <a:rPr lang="cs-CZ" dirty="0"/>
              <a:t> </a:t>
            </a:r>
            <a:r>
              <a:rPr lang="cs-CZ" dirty="0" err="1"/>
              <a:t>repositories</a:t>
            </a:r>
            <a:r>
              <a:rPr lang="cs-CZ" dirty="0"/>
              <a:t> and </a:t>
            </a:r>
            <a:r>
              <a:rPr lang="cs-CZ" dirty="0" err="1"/>
              <a:t>getting</a:t>
            </a:r>
            <a:r>
              <a:rPr lang="cs-CZ" dirty="0"/>
              <a:t> </a:t>
            </a:r>
            <a:r>
              <a:rPr lang="cs-CZ" dirty="0" err="1"/>
              <a:t>persistent</a:t>
            </a:r>
            <a:r>
              <a:rPr lang="cs-CZ" dirty="0"/>
              <a:t> </a:t>
            </a:r>
            <a:r>
              <a:rPr lang="cs-CZ" dirty="0" err="1"/>
              <a:t>identifiers</a:t>
            </a:r>
            <a:r>
              <a:rPr lang="cs-CZ" dirty="0"/>
              <a:t> (</a:t>
            </a:r>
            <a:r>
              <a:rPr lang="cs-CZ" dirty="0" err="1"/>
              <a:t>DOIs</a:t>
            </a:r>
            <a:r>
              <a:rPr lang="cs-CZ" dirty="0"/>
              <a:t>)</a:t>
            </a:r>
          </a:p>
          <a:p>
            <a:pPr>
              <a:lnSpc>
                <a:spcPct val="150000"/>
              </a:lnSpc>
            </a:pPr>
            <a:r>
              <a:rPr lang="cs-CZ" dirty="0" err="1"/>
              <a:t>Consultations</a:t>
            </a:r>
            <a:r>
              <a:rPr lang="cs-CZ" dirty="0"/>
              <a:t> on sensitive data and </a:t>
            </a:r>
            <a:r>
              <a:rPr lang="cs-CZ" dirty="0" err="1"/>
              <a:t>sharing</a:t>
            </a:r>
            <a:endParaRPr lang="cs-CZ" dirty="0"/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9467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5D43988-E9F8-4E80-8365-E6FACE1AF7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F574E77-D785-453C-8710-06C151739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Avoiding</a:t>
            </a:r>
            <a:r>
              <a:rPr lang="cs-CZ" dirty="0"/>
              <a:t> </a:t>
            </a:r>
            <a:r>
              <a:rPr lang="cs-CZ" dirty="0" err="1"/>
              <a:t>predatory</a:t>
            </a:r>
            <a:r>
              <a:rPr lang="cs-CZ" dirty="0"/>
              <a:t> </a:t>
            </a:r>
            <a:r>
              <a:rPr lang="cs-CZ" dirty="0" err="1"/>
              <a:t>journals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2F99EB70-9E88-4D78-AE2F-5DA5F17F3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How to spot red flags (scope, indexing, fees, review claims)</a:t>
            </a:r>
          </a:p>
          <a:p>
            <a:pPr>
              <a:lnSpc>
                <a:spcPct val="150000"/>
              </a:lnSpc>
            </a:pPr>
            <a:r>
              <a:rPr lang="en-US" dirty="0"/>
              <a:t>Verify journal quality and indexing before submitting</a:t>
            </a:r>
          </a:p>
          <a:p>
            <a:pPr>
              <a:lnSpc>
                <a:spcPct val="150000"/>
              </a:lnSpc>
            </a:pPr>
            <a:r>
              <a:rPr lang="cs-CZ" dirty="0"/>
              <a:t>„S</a:t>
            </a:r>
            <a:r>
              <a:rPr lang="en-US" dirty="0" err="1"/>
              <a:t>anity</a:t>
            </a:r>
            <a:r>
              <a:rPr lang="en-US" dirty="0"/>
              <a:t> check</a:t>
            </a:r>
            <a:r>
              <a:rPr lang="cs-CZ" dirty="0"/>
              <a:t>“ </a:t>
            </a:r>
            <a:r>
              <a:rPr lang="cs-CZ" dirty="0" err="1"/>
              <a:t>provided</a:t>
            </a:r>
            <a:r>
              <a:rPr lang="cs-CZ" dirty="0"/>
              <a:t> by Campus Library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faculties</a:t>
            </a:r>
            <a:endParaRPr lang="cs-CZ" dirty="0"/>
          </a:p>
          <a:p>
            <a:pPr marL="72000" indent="0">
              <a:lnSpc>
                <a:spcPct val="150000"/>
              </a:lnSpc>
              <a:buNone/>
            </a:pPr>
            <a:endParaRPr lang="en-US" dirty="0"/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2661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112551D-C150-4BFB-BF88-85BF3A9E0E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C0D44EB-5E2D-48D8-B270-36E5D5876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Impact</a:t>
            </a:r>
            <a:r>
              <a:rPr lang="cs-CZ" dirty="0"/>
              <a:t> &amp; </a:t>
            </a:r>
            <a:r>
              <a:rPr lang="cs-CZ" dirty="0" err="1"/>
              <a:t>researcher</a:t>
            </a:r>
            <a:r>
              <a:rPr lang="cs-CZ" dirty="0"/>
              <a:t> </a:t>
            </a:r>
            <a:r>
              <a:rPr lang="cs-CZ" dirty="0" err="1"/>
              <a:t>profiles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7E4D8A8-9280-4BFE-8531-6836A4371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Set up ORCID and link Scopus/</a:t>
            </a:r>
            <a:r>
              <a:rPr lang="en-US" dirty="0" err="1"/>
              <a:t>ResearcherID</a:t>
            </a:r>
            <a:r>
              <a:rPr lang="en-US" dirty="0"/>
              <a:t> profiles</a:t>
            </a:r>
          </a:p>
          <a:p>
            <a:pPr>
              <a:lnSpc>
                <a:spcPct val="150000"/>
              </a:lnSpc>
            </a:pPr>
            <a:r>
              <a:rPr lang="en-US" dirty="0"/>
              <a:t>Track citations responsibly (metrics ≠ quality)</a:t>
            </a:r>
          </a:p>
          <a:p>
            <a:pPr>
              <a:lnSpc>
                <a:spcPct val="150000"/>
              </a:lnSpc>
            </a:pPr>
            <a:r>
              <a:rPr lang="en-US" dirty="0"/>
              <a:t>Get help with bibliometrics and reporting (e.g., RIV)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8735504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prezentace-16-9-cz-v11.potx" id="{A1E069AA-5EB2-4FA2-9367-6D040ACEC8D2}" vid="{BC2189E0-F5C8-4AB2-8946-E3011F185C79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muni-prezentace-16-9-cz-v11</Template>
  <TotalTime>21</TotalTime>
  <Words>397</Words>
  <Application>Microsoft Office PowerPoint</Application>
  <PresentationFormat>Širokoúhlá obrazovka</PresentationFormat>
  <Paragraphs>60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Tahoma</vt:lpstr>
      <vt:lpstr>Wingdings</vt:lpstr>
      <vt:lpstr>Prezentace_MU_CZ</vt:lpstr>
      <vt:lpstr>PhD Students and the Campus Library:  Research Support Services Lukáš Plch</vt:lpstr>
      <vt:lpstr>MU Libraries at a glance</vt:lpstr>
      <vt:lpstr>Getting started with Campus Library</vt:lpstr>
      <vt:lpstr>Finding literature faster</vt:lpstr>
      <vt:lpstr>Reference managers &amp; citing</vt:lpstr>
      <vt:lpstr>Publishing &amp; Open Access</vt:lpstr>
      <vt:lpstr>Introduction to FAIR data</vt:lpstr>
      <vt:lpstr>Avoiding predatory journals</vt:lpstr>
      <vt:lpstr>Impact &amp; researcher profiles</vt:lpstr>
      <vt:lpstr>Advanced support &amp; and education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Students and the Campus Library:  Research Support Services</dc:title>
  <dc:creator>Lukáš Plch</dc:creator>
  <cp:lastModifiedBy>Lukáš Plch</cp:lastModifiedBy>
  <cp:revision>5</cp:revision>
  <cp:lastPrinted>1601-01-01T00:00:00Z</cp:lastPrinted>
  <dcterms:created xsi:type="dcterms:W3CDTF">2025-09-12T14:49:59Z</dcterms:created>
  <dcterms:modified xsi:type="dcterms:W3CDTF">2025-09-22T06:58:34Z</dcterms:modified>
</cp:coreProperties>
</file>